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4" r:id="rId1"/>
  </p:sldMasterIdLst>
  <p:notesMasterIdLst>
    <p:notesMasterId r:id="rId9"/>
  </p:notesMasterIdLst>
  <p:sldIdLst>
    <p:sldId id="279" r:id="rId2"/>
    <p:sldId id="280" r:id="rId3"/>
    <p:sldId id="256" r:id="rId4"/>
    <p:sldId id="258" r:id="rId5"/>
    <p:sldId id="265" r:id="rId6"/>
    <p:sldId id="257" r:id="rId7"/>
    <p:sldId id="259" r:id="rId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D04901-1359-478B-BCAF-6B420DC6D68B}" type="datetimeFigureOut">
              <a:rPr lang="tr-TR" smtClean="0"/>
              <a:t>24.11.2020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8C6DC-0C0C-4968-B4DD-B6B3DD97CD30}" type="slidenum">
              <a:rPr lang="tr-TR" smtClean="0"/>
              <a:t>‹#›</a:t>
            </a:fld>
            <a:endParaRPr lang="tr-TR"/>
          </a:p>
        </p:txBody>
      </p:sp>
    </p:spTree>
    <p:extLst>
      <p:ext uri="{BB962C8B-B14F-4D97-AF65-F5344CB8AC3E}">
        <p14:creationId xmlns:p14="http://schemas.microsoft.com/office/powerpoint/2010/main" val="1654801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8F639-C718-4EB1-A8A1-93424F259B28}"/>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19297A6C-EDE5-499F-995C-8052F50081F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06F82DD-0383-4B5E-B424-44C64741B7B0}"/>
              </a:ext>
            </a:extLst>
          </p:cNvPr>
          <p:cNvSpPr>
            <a:spLocks noGrp="1"/>
          </p:cNvSpPr>
          <p:nvPr>
            <p:ph type="dt" sz="half" idx="10"/>
          </p:nvPr>
        </p:nvSpPr>
        <p:spPr/>
        <p:txBody>
          <a:bodyPr/>
          <a:lstStyle/>
          <a:p>
            <a:fld id="{DA61A950-CEE9-41F8-ADE7-82060D15FD39}" type="datetime1">
              <a:rPr lang="tr-TR" smtClean="0"/>
              <a:t>24.11.2020</a:t>
            </a:fld>
            <a:endParaRPr lang="tr-TR"/>
          </a:p>
        </p:txBody>
      </p:sp>
      <p:sp>
        <p:nvSpPr>
          <p:cNvPr id="5" name="Alt Bilgi Yer Tutucusu 4">
            <a:extLst>
              <a:ext uri="{FF2B5EF4-FFF2-40B4-BE49-F238E27FC236}">
                <a16:creationId xmlns:a16="http://schemas.microsoft.com/office/drawing/2014/main" id="{D0A0AB66-F941-4561-9BD0-F11BFEF817A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2EF5264-70B3-422A-B169-BAC1A8EAA184}"/>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60861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73BD61-1D9B-431A-92FE-F379BB398DE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DBB376D-3D94-4842-9D1F-376DE1F6222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6152644-6ED5-42E0-868A-0777B97E82BA}"/>
              </a:ext>
            </a:extLst>
          </p:cNvPr>
          <p:cNvSpPr>
            <a:spLocks noGrp="1"/>
          </p:cNvSpPr>
          <p:nvPr>
            <p:ph type="dt" sz="half" idx="10"/>
          </p:nvPr>
        </p:nvSpPr>
        <p:spPr/>
        <p:txBody>
          <a:bodyPr/>
          <a:lstStyle/>
          <a:p>
            <a:fld id="{669E1F47-F620-4D75-92E6-225D33926903}" type="datetime1">
              <a:rPr lang="tr-TR" smtClean="0"/>
              <a:t>24.11.2020</a:t>
            </a:fld>
            <a:endParaRPr lang="tr-TR"/>
          </a:p>
        </p:txBody>
      </p:sp>
      <p:sp>
        <p:nvSpPr>
          <p:cNvPr id="5" name="Alt Bilgi Yer Tutucusu 4">
            <a:extLst>
              <a:ext uri="{FF2B5EF4-FFF2-40B4-BE49-F238E27FC236}">
                <a16:creationId xmlns:a16="http://schemas.microsoft.com/office/drawing/2014/main" id="{BB5B7D4C-3D39-4DDB-A86D-0FF7A602EA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FDD1DBF-86ED-4F48-84F1-05F1F068ADDB}"/>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111192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9A0AD5-D401-4EAB-B98E-311F3A43033F}"/>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F873D5C-5893-4239-9D69-EC2A16B63C1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656EC08E-272E-4852-895C-C6874EE7DE62}"/>
              </a:ext>
            </a:extLst>
          </p:cNvPr>
          <p:cNvSpPr>
            <a:spLocks noGrp="1"/>
          </p:cNvSpPr>
          <p:nvPr>
            <p:ph type="dt" sz="half" idx="10"/>
          </p:nvPr>
        </p:nvSpPr>
        <p:spPr/>
        <p:txBody>
          <a:bodyPr/>
          <a:lstStyle/>
          <a:p>
            <a:fld id="{8FC6E35E-9BE6-4BC3-BDBD-0989AF8C697C}" type="datetime1">
              <a:rPr lang="tr-TR" smtClean="0"/>
              <a:t>24.11.2020</a:t>
            </a:fld>
            <a:endParaRPr lang="tr-TR"/>
          </a:p>
        </p:txBody>
      </p:sp>
      <p:sp>
        <p:nvSpPr>
          <p:cNvPr id="5" name="Alt Bilgi Yer Tutucusu 4">
            <a:extLst>
              <a:ext uri="{FF2B5EF4-FFF2-40B4-BE49-F238E27FC236}">
                <a16:creationId xmlns:a16="http://schemas.microsoft.com/office/drawing/2014/main" id="{F4AC31FD-10B2-40EF-A460-CC8D07AC37F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9C1E928-9E95-4FEE-A6AB-38AF19718E49}"/>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460432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ACBB14-D41D-4FDF-A942-6EEFBAC1616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9107853-B0D7-4252-A6FB-771801200602}"/>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172CD69-49E8-41A6-A340-5FAEE4BB97D4}"/>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A6627F7-CAFB-442F-8988-98B97E4D3F1E}"/>
              </a:ext>
            </a:extLst>
          </p:cNvPr>
          <p:cNvSpPr>
            <a:spLocks noGrp="1"/>
          </p:cNvSpPr>
          <p:nvPr>
            <p:ph type="dt" sz="half" idx="10"/>
          </p:nvPr>
        </p:nvSpPr>
        <p:spPr/>
        <p:txBody>
          <a:bodyPr/>
          <a:lstStyle/>
          <a:p>
            <a:fld id="{7154949B-373C-474A-A84D-8FAD53AB95D3}" type="datetime1">
              <a:rPr lang="tr-TR" smtClean="0"/>
              <a:t>24.11.2020</a:t>
            </a:fld>
            <a:endParaRPr lang="tr-TR"/>
          </a:p>
        </p:txBody>
      </p:sp>
      <p:sp>
        <p:nvSpPr>
          <p:cNvPr id="6" name="Alt Bilgi Yer Tutucusu 5">
            <a:extLst>
              <a:ext uri="{FF2B5EF4-FFF2-40B4-BE49-F238E27FC236}">
                <a16:creationId xmlns:a16="http://schemas.microsoft.com/office/drawing/2014/main" id="{C345E57C-BEBB-4C67-8E46-5D3A281B4ED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A9199AC-EF27-4A63-B8A5-D779649B7A4E}"/>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1332092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4939DF-2D0B-470C-A2F2-C03FE04E0E91}"/>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F155172-B4DB-4AE9-80F4-68389416DDE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9D2E830-8EA4-438B-918C-BC6D2CD4AB02}"/>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46E55CBE-1E64-403F-A866-05EA2573A16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F83A6A91-F10B-4E63-84A4-DB500A24F950}"/>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DDC2D67-61B7-4E36-B66B-41ADFB75F825}"/>
              </a:ext>
            </a:extLst>
          </p:cNvPr>
          <p:cNvSpPr>
            <a:spLocks noGrp="1"/>
          </p:cNvSpPr>
          <p:nvPr>
            <p:ph type="dt" sz="half" idx="10"/>
          </p:nvPr>
        </p:nvSpPr>
        <p:spPr/>
        <p:txBody>
          <a:bodyPr/>
          <a:lstStyle/>
          <a:p>
            <a:fld id="{C2E477B5-E236-4CCA-AF38-72B2096A98C4}" type="datetime1">
              <a:rPr lang="tr-TR" smtClean="0"/>
              <a:t>24.11.2020</a:t>
            </a:fld>
            <a:endParaRPr lang="tr-TR"/>
          </a:p>
        </p:txBody>
      </p:sp>
      <p:sp>
        <p:nvSpPr>
          <p:cNvPr id="8" name="Alt Bilgi Yer Tutucusu 7">
            <a:extLst>
              <a:ext uri="{FF2B5EF4-FFF2-40B4-BE49-F238E27FC236}">
                <a16:creationId xmlns:a16="http://schemas.microsoft.com/office/drawing/2014/main" id="{3A7CC781-AFFA-4FF9-973F-D10BDBC8C00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D4F99E1-BE52-4214-AF66-FEE6E92A0256}"/>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10545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64F474-DCC4-4AC2-BADE-B23F7511ACA8}"/>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0477E61-3081-4C0A-B532-667B4853FB86}"/>
              </a:ext>
            </a:extLst>
          </p:cNvPr>
          <p:cNvSpPr>
            <a:spLocks noGrp="1"/>
          </p:cNvSpPr>
          <p:nvPr>
            <p:ph type="dt" sz="half" idx="10"/>
          </p:nvPr>
        </p:nvSpPr>
        <p:spPr/>
        <p:txBody>
          <a:bodyPr/>
          <a:lstStyle/>
          <a:p>
            <a:fld id="{38C0CE5E-EA90-4619-90D6-C0A336E39ADA}" type="datetime1">
              <a:rPr lang="tr-TR" smtClean="0"/>
              <a:t>24.11.2020</a:t>
            </a:fld>
            <a:endParaRPr lang="tr-TR"/>
          </a:p>
        </p:txBody>
      </p:sp>
      <p:sp>
        <p:nvSpPr>
          <p:cNvPr id="4" name="Alt Bilgi Yer Tutucusu 3">
            <a:extLst>
              <a:ext uri="{FF2B5EF4-FFF2-40B4-BE49-F238E27FC236}">
                <a16:creationId xmlns:a16="http://schemas.microsoft.com/office/drawing/2014/main" id="{3EE53407-2CDB-4436-91C1-D5173292958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C732FED-88CE-4DBF-B581-BF321C57CC42}"/>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040416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88D1207-10F3-400D-9EC6-9C2B6C9886CE}"/>
              </a:ext>
            </a:extLst>
          </p:cNvPr>
          <p:cNvSpPr>
            <a:spLocks noGrp="1"/>
          </p:cNvSpPr>
          <p:nvPr>
            <p:ph type="dt" sz="half" idx="10"/>
          </p:nvPr>
        </p:nvSpPr>
        <p:spPr/>
        <p:txBody>
          <a:bodyPr/>
          <a:lstStyle/>
          <a:p>
            <a:fld id="{B3113999-92A9-4C19-9BB8-A832A3A1CBEE}" type="datetime1">
              <a:rPr lang="tr-TR" smtClean="0"/>
              <a:t>24.11.2020</a:t>
            </a:fld>
            <a:endParaRPr lang="tr-TR"/>
          </a:p>
        </p:txBody>
      </p:sp>
      <p:sp>
        <p:nvSpPr>
          <p:cNvPr id="3" name="Alt Bilgi Yer Tutucusu 2">
            <a:extLst>
              <a:ext uri="{FF2B5EF4-FFF2-40B4-BE49-F238E27FC236}">
                <a16:creationId xmlns:a16="http://schemas.microsoft.com/office/drawing/2014/main" id="{84E399B1-EEE2-43A0-8E05-46CF32D51E1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C7CB1988-2004-42CB-8D44-0FED18231D35}"/>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100121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5F100E-F74D-489A-B7B5-19FDEC68353D}"/>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200763A-DBF9-4872-9062-BE6FF68DA8B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52E0C0FF-5D8B-4865-81DD-DC7A43B59AE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E05D95A-9F1B-414F-94EE-9821C605949F}"/>
              </a:ext>
            </a:extLst>
          </p:cNvPr>
          <p:cNvSpPr>
            <a:spLocks noGrp="1"/>
          </p:cNvSpPr>
          <p:nvPr>
            <p:ph type="dt" sz="half" idx="10"/>
          </p:nvPr>
        </p:nvSpPr>
        <p:spPr/>
        <p:txBody>
          <a:bodyPr/>
          <a:lstStyle/>
          <a:p>
            <a:fld id="{6132236D-8BCB-4A9E-97F8-E90093EBCD7C}" type="datetime1">
              <a:rPr lang="tr-TR" smtClean="0"/>
              <a:t>24.11.2020</a:t>
            </a:fld>
            <a:endParaRPr lang="tr-TR"/>
          </a:p>
        </p:txBody>
      </p:sp>
      <p:sp>
        <p:nvSpPr>
          <p:cNvPr id="6" name="Alt Bilgi Yer Tutucusu 5">
            <a:extLst>
              <a:ext uri="{FF2B5EF4-FFF2-40B4-BE49-F238E27FC236}">
                <a16:creationId xmlns:a16="http://schemas.microsoft.com/office/drawing/2014/main" id="{9DEFC1EB-DF48-4F1F-B01D-11808135653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12CDE49-5F23-4DBE-A9AC-77F203066114}"/>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740917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F8E294-8C8F-41F8-A03D-6CFD3AE76229}"/>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374DDF0C-2A69-47CC-A220-FA947957241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49B579FA-9491-470B-BE35-47BA7709B59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E2C1E8F-EDA8-405C-A079-B265C86FD7AF}"/>
              </a:ext>
            </a:extLst>
          </p:cNvPr>
          <p:cNvSpPr>
            <a:spLocks noGrp="1"/>
          </p:cNvSpPr>
          <p:nvPr>
            <p:ph type="dt" sz="half" idx="10"/>
          </p:nvPr>
        </p:nvSpPr>
        <p:spPr/>
        <p:txBody>
          <a:bodyPr/>
          <a:lstStyle/>
          <a:p>
            <a:fld id="{DD6FBB49-9DD9-4782-825E-6468B0D3FBEB}" type="datetime1">
              <a:rPr lang="tr-TR" smtClean="0"/>
              <a:t>24.11.2020</a:t>
            </a:fld>
            <a:endParaRPr lang="tr-TR"/>
          </a:p>
        </p:txBody>
      </p:sp>
      <p:sp>
        <p:nvSpPr>
          <p:cNvPr id="6" name="Alt Bilgi Yer Tutucusu 5">
            <a:extLst>
              <a:ext uri="{FF2B5EF4-FFF2-40B4-BE49-F238E27FC236}">
                <a16:creationId xmlns:a16="http://schemas.microsoft.com/office/drawing/2014/main" id="{26722A74-078C-4136-84EA-9F16A45F8D5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C028B27-07FB-4235-A80E-9782ACB43D79}"/>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129262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C406AB-EBE4-4678-B06F-3968DD07F5D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62FF3D9-E130-4A3E-8079-840FA2A9F7A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1331E1C-8BF0-40B9-A491-3BC2CC96CD2A}"/>
              </a:ext>
            </a:extLst>
          </p:cNvPr>
          <p:cNvSpPr>
            <a:spLocks noGrp="1"/>
          </p:cNvSpPr>
          <p:nvPr>
            <p:ph type="dt" sz="half" idx="10"/>
          </p:nvPr>
        </p:nvSpPr>
        <p:spPr/>
        <p:txBody>
          <a:bodyPr/>
          <a:lstStyle/>
          <a:p>
            <a:fld id="{EF52C949-EFA7-4D62-B352-86AE077A4051}" type="datetime1">
              <a:rPr lang="tr-TR" smtClean="0"/>
              <a:t>24.11.2020</a:t>
            </a:fld>
            <a:endParaRPr lang="tr-TR"/>
          </a:p>
        </p:txBody>
      </p:sp>
      <p:sp>
        <p:nvSpPr>
          <p:cNvPr id="5" name="Alt Bilgi Yer Tutucusu 4">
            <a:extLst>
              <a:ext uri="{FF2B5EF4-FFF2-40B4-BE49-F238E27FC236}">
                <a16:creationId xmlns:a16="http://schemas.microsoft.com/office/drawing/2014/main" id="{58D456E4-471A-485A-9AEA-3970D4FBE1B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8A8C500-345B-41DA-8671-41CFDEAD1A6D}"/>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314383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62604B2-02D8-4844-97E1-5418EFB5841A}"/>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7A696D5-F384-4A71-BB6C-CC83A329A4A4}"/>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AB9C149-7DCC-4F26-A8B0-00B1BCF81994}"/>
              </a:ext>
            </a:extLst>
          </p:cNvPr>
          <p:cNvSpPr>
            <a:spLocks noGrp="1"/>
          </p:cNvSpPr>
          <p:nvPr>
            <p:ph type="dt" sz="half" idx="10"/>
          </p:nvPr>
        </p:nvSpPr>
        <p:spPr/>
        <p:txBody>
          <a:bodyPr/>
          <a:lstStyle/>
          <a:p>
            <a:fld id="{D3D5B209-8F3C-4D7E-A46C-C6295162B189}" type="datetime1">
              <a:rPr lang="tr-TR" smtClean="0"/>
              <a:t>24.11.2020</a:t>
            </a:fld>
            <a:endParaRPr lang="tr-TR"/>
          </a:p>
        </p:txBody>
      </p:sp>
      <p:sp>
        <p:nvSpPr>
          <p:cNvPr id="5" name="Alt Bilgi Yer Tutucusu 4">
            <a:extLst>
              <a:ext uri="{FF2B5EF4-FFF2-40B4-BE49-F238E27FC236}">
                <a16:creationId xmlns:a16="http://schemas.microsoft.com/office/drawing/2014/main" id="{91A94A0A-AAC6-416B-9DF8-6B8324CE4C7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52F8208-3B0B-4C9A-B7C4-27E4256F4AF6}"/>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668067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D7A6D52-E76C-4B6A-9653-1EA5EA5E395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19D2253-3CF8-47BC-8134-F8EA863B4FA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01C388-4E02-464C-B500-C61D6F7464C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4497008-BCB9-4B2F-8AA6-3203D09CD5C5}" type="datetime1">
              <a:rPr lang="tr-TR" smtClean="0"/>
              <a:t>24.11.2020</a:t>
            </a:fld>
            <a:endParaRPr lang="tr-TR"/>
          </a:p>
        </p:txBody>
      </p:sp>
      <p:sp>
        <p:nvSpPr>
          <p:cNvPr id="5" name="Alt Bilgi Yer Tutucusu 4">
            <a:extLst>
              <a:ext uri="{FF2B5EF4-FFF2-40B4-BE49-F238E27FC236}">
                <a16:creationId xmlns:a16="http://schemas.microsoft.com/office/drawing/2014/main" id="{FBBADDF0-4682-4EE7-B32B-B940F68CFF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C768BEE-280F-4873-9849-475248DEEC1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FA8AF4-9A0A-4075-8358-DBE887BCDC1E}" type="slidenum">
              <a:rPr lang="tr-TR" smtClean="0"/>
              <a:pPr/>
              <a:t>‹#›</a:t>
            </a:fld>
            <a:endParaRPr lang="tr-TR"/>
          </a:p>
        </p:txBody>
      </p:sp>
    </p:spTree>
    <p:extLst>
      <p:ext uri="{BB962C8B-B14F-4D97-AF65-F5344CB8AC3E}">
        <p14:creationId xmlns:p14="http://schemas.microsoft.com/office/powerpoint/2010/main" val="3369357794"/>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A79B99-B6FC-4308-B90F-D53574825E9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92B62F8-7B0C-4C29-8001-D8495B542D15}"/>
              </a:ext>
            </a:extLst>
          </p:cNvPr>
          <p:cNvSpPr>
            <a:spLocks noGrp="1"/>
          </p:cNvSpPr>
          <p:nvPr>
            <p:ph idx="1"/>
          </p:nvPr>
        </p:nvSpPr>
        <p:spPr>
          <a:xfrm>
            <a:off x="822959" y="404664"/>
            <a:ext cx="7543801" cy="5464430"/>
          </a:xfrm>
          <a:solidFill>
            <a:schemeClr val="tx2">
              <a:lumMod val="20000"/>
              <a:lumOff val="80000"/>
            </a:schemeClr>
          </a:solidFill>
        </p:spPr>
        <p:txBody>
          <a:bodyPr>
            <a:normAutofit/>
          </a:bodyPr>
          <a:lstStyle/>
          <a:p>
            <a:pPr marL="82296" indent="0">
              <a:buNone/>
            </a:pPr>
            <a:endParaRPr lang="tr-T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buNone/>
            </a:pPr>
            <a:endParaRPr lang="tr-TR" sz="1800" b="1" dirty="0">
              <a:latin typeface="Calibri" panose="020F0502020204030204" pitchFamily="34" charset="0"/>
              <a:ea typeface="Times New Roman" panose="02020603050405020304" pitchFamily="18" charset="0"/>
              <a:cs typeface="Times New Roman" panose="02020603050405020304" pitchFamily="18" charset="0"/>
            </a:endParaRPr>
          </a:p>
          <a:p>
            <a:pPr marL="82296" indent="0">
              <a:buNone/>
            </a:pPr>
            <a:endParaRPr lang="tr-T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lgn="ctr">
              <a:buNone/>
            </a:pPr>
            <a:endParaRPr lang="tr-TR" sz="25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lgn="ctr">
              <a:buNone/>
            </a:pPr>
            <a:endParaRPr lang="tr-TR" sz="2500" b="1" dirty="0">
              <a:latin typeface="Calibri" panose="020F0502020204030204" pitchFamily="34" charset="0"/>
              <a:ea typeface="Times New Roman" panose="02020603050405020304" pitchFamily="18" charset="0"/>
              <a:cs typeface="Times New Roman" panose="02020603050405020304" pitchFamily="18" charset="0"/>
            </a:endParaRPr>
          </a:p>
          <a:p>
            <a:pPr marL="82296" indent="0" algn="ctr">
              <a:buNone/>
            </a:pPr>
            <a:r>
              <a:rPr lang="tr-TR" sz="2500" b="1" dirty="0">
                <a:effectLst/>
                <a:latin typeface="Calibri" panose="020F0502020204030204" pitchFamily="34" charset="0"/>
                <a:ea typeface="Times New Roman" panose="02020603050405020304" pitchFamily="18" charset="0"/>
                <a:cs typeface="Times New Roman" panose="02020603050405020304" pitchFamily="18" charset="0"/>
              </a:rPr>
              <a:t>İSTATİSTİKSEL YÖNTEMLER VE UYGULAMALARI</a:t>
            </a:r>
          </a:p>
          <a:p>
            <a:pPr marL="82296" indent="0" algn="ctr">
              <a:buNone/>
            </a:pPr>
            <a:r>
              <a:rPr lang="tr-TR" sz="2500" b="1" dirty="0">
                <a:latin typeface="Calibri" panose="020F0502020204030204" pitchFamily="34" charset="0"/>
                <a:cs typeface="Times New Roman" panose="02020603050405020304" pitchFamily="18" charset="0"/>
              </a:rPr>
              <a:t>YÜKSEK LİSANS</a:t>
            </a:r>
          </a:p>
          <a:p>
            <a:pPr marL="82296" indent="0" algn="ctr">
              <a:buNone/>
            </a:pPr>
            <a:endParaRPr lang="tr-TR" sz="2500" b="1" dirty="0">
              <a:latin typeface="Calibri" panose="020F0502020204030204" pitchFamily="34" charset="0"/>
              <a:cs typeface="Times New Roman" panose="02020603050405020304" pitchFamily="18" charset="0"/>
            </a:endParaRPr>
          </a:p>
          <a:p>
            <a:pPr marL="82296" indent="0" algn="ctr">
              <a:buNone/>
            </a:pPr>
            <a:r>
              <a:rPr lang="tr-TR" sz="2500" b="1" dirty="0">
                <a:latin typeface="Calibri" panose="020F0502020204030204" pitchFamily="34" charset="0"/>
                <a:cs typeface="Times New Roman" panose="02020603050405020304" pitchFamily="18" charset="0"/>
              </a:rPr>
              <a:t>DOÇ. DR. ESEN ERSOY</a:t>
            </a:r>
          </a:p>
          <a:p>
            <a:pPr marL="82296" indent="0" algn="ctr">
              <a:buNone/>
            </a:pPr>
            <a:endParaRPr lang="tr-TR" sz="2500" b="1" dirty="0">
              <a:latin typeface="Calibri" panose="020F0502020204030204" pitchFamily="34" charset="0"/>
              <a:cs typeface="Times New Roman" panose="02020603050405020304" pitchFamily="18" charset="0"/>
            </a:endParaRPr>
          </a:p>
          <a:p>
            <a:pPr marL="82296" indent="0" algn="ctr">
              <a:buNone/>
            </a:pPr>
            <a:r>
              <a:rPr lang="tr-TR" sz="2500" b="1" dirty="0">
                <a:latin typeface="Calibri" panose="020F0502020204030204" pitchFamily="34" charset="0"/>
                <a:cs typeface="Times New Roman" panose="02020603050405020304" pitchFamily="18" charset="0"/>
              </a:rPr>
              <a:t>EYLÜL, 2020</a:t>
            </a:r>
          </a:p>
          <a:p>
            <a:pPr marL="82296" indent="0" algn="ctr">
              <a:buNone/>
            </a:pPr>
            <a:r>
              <a:rPr lang="tr-TR" sz="2500" b="1" dirty="0">
                <a:latin typeface="Calibri" panose="020F0502020204030204" pitchFamily="34" charset="0"/>
                <a:cs typeface="Times New Roman" panose="02020603050405020304" pitchFamily="18" charset="0"/>
              </a:rPr>
              <a:t>9.hafta</a:t>
            </a:r>
            <a:endParaRPr lang="tr-TR" sz="2500" dirty="0"/>
          </a:p>
        </p:txBody>
      </p:sp>
      <p:sp>
        <p:nvSpPr>
          <p:cNvPr id="5" name="Slayt Numarası Yer Tutucusu 4">
            <a:extLst>
              <a:ext uri="{FF2B5EF4-FFF2-40B4-BE49-F238E27FC236}">
                <a16:creationId xmlns:a16="http://schemas.microsoft.com/office/drawing/2014/main" id="{1F3E3F03-DDD7-40DC-8E66-1202B4322267}"/>
              </a:ext>
            </a:extLst>
          </p:cNvPr>
          <p:cNvSpPr>
            <a:spLocks noGrp="1"/>
          </p:cNvSpPr>
          <p:nvPr>
            <p:ph type="sldNum" sz="quarter" idx="12"/>
          </p:nvPr>
        </p:nvSpPr>
        <p:spPr/>
        <p:txBody>
          <a:bodyPr/>
          <a:lstStyle/>
          <a:p>
            <a:fld id="{5BFA8AF4-9A0A-4075-8358-DBE887BCDC1E}" type="slidenum">
              <a:rPr lang="tr-TR" smtClean="0"/>
              <a:pPr/>
              <a:t>1</a:t>
            </a:fld>
            <a:endParaRPr lang="tr-TR"/>
          </a:p>
        </p:txBody>
      </p:sp>
      <p:pic>
        <p:nvPicPr>
          <p:cNvPr id="6" name="Picture 2">
            <a:extLst>
              <a:ext uri="{FF2B5EF4-FFF2-40B4-BE49-F238E27FC236}">
                <a16:creationId xmlns:a16="http://schemas.microsoft.com/office/drawing/2014/main" id="{973677AE-CAA9-40FA-A56E-E0232D4F97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568156"/>
            <a:ext cx="1803620" cy="136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903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9623E7-280A-4371-B1B6-5E516A52A29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7E6BBAA-9236-473A-A266-BD0E647A4E1D}"/>
              </a:ext>
            </a:extLst>
          </p:cNvPr>
          <p:cNvSpPr>
            <a:spLocks noGrp="1"/>
          </p:cNvSpPr>
          <p:nvPr>
            <p:ph idx="1"/>
          </p:nvPr>
        </p:nvSpPr>
        <p:spPr>
          <a:xfrm>
            <a:off x="628650" y="1847851"/>
            <a:ext cx="7886700" cy="4351338"/>
          </a:xfrm>
        </p:spPr>
        <p:txBody>
          <a:bodyPr/>
          <a:lstStyle/>
          <a:p>
            <a:pPr>
              <a:lnSpc>
                <a:spcPct val="115000"/>
              </a:lnSpc>
              <a:spcAft>
                <a:spcPts val="1000"/>
              </a:spcAft>
            </a:pPr>
            <a:r>
              <a:rPr lang="tr-TR" sz="40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Hipotez testleri</a:t>
            </a:r>
          </a:p>
          <a:p>
            <a:pPr>
              <a:lnSpc>
                <a:spcPct val="115000"/>
              </a:lnSpc>
              <a:spcAft>
                <a:spcPts val="1000"/>
              </a:spcAft>
            </a:pPr>
            <a:r>
              <a:rPr lang="tr-TR" sz="40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Parametrik testler </a:t>
            </a:r>
          </a:p>
          <a:p>
            <a:pPr>
              <a:lnSpc>
                <a:spcPct val="115000"/>
              </a:lnSpc>
              <a:spcAft>
                <a:spcPts val="1000"/>
              </a:spcAft>
            </a:pPr>
            <a:r>
              <a:rPr lang="tr-TR" sz="40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Parametrik olmayan testler</a:t>
            </a:r>
          </a:p>
          <a:p>
            <a:pPr>
              <a:lnSpc>
                <a:spcPct val="115000"/>
              </a:lnSpc>
              <a:spcAft>
                <a:spcPts val="1000"/>
              </a:spcAft>
            </a:pPr>
            <a:endParaRPr lang="tr-TR" dirty="0"/>
          </a:p>
        </p:txBody>
      </p:sp>
      <p:sp>
        <p:nvSpPr>
          <p:cNvPr id="4" name="Slayt Numarası Yer Tutucusu 3">
            <a:extLst>
              <a:ext uri="{FF2B5EF4-FFF2-40B4-BE49-F238E27FC236}">
                <a16:creationId xmlns:a16="http://schemas.microsoft.com/office/drawing/2014/main" id="{6606B748-1698-4490-BBBF-ABDAA7C8BC50}"/>
              </a:ext>
            </a:extLst>
          </p:cNvPr>
          <p:cNvSpPr>
            <a:spLocks noGrp="1"/>
          </p:cNvSpPr>
          <p:nvPr>
            <p:ph type="sldNum" sz="quarter" idx="12"/>
          </p:nvPr>
        </p:nvSpPr>
        <p:spPr/>
        <p:txBody>
          <a:bodyPr/>
          <a:lstStyle/>
          <a:p>
            <a:fld id="{5BFA8AF4-9A0A-4075-8358-DBE887BCDC1E}" type="slidenum">
              <a:rPr lang="tr-TR" smtClean="0"/>
              <a:pPr/>
              <a:t>2</a:t>
            </a:fld>
            <a:endParaRPr lang="tr-TR"/>
          </a:p>
        </p:txBody>
      </p:sp>
    </p:spTree>
    <p:extLst>
      <p:ext uri="{BB962C8B-B14F-4D97-AF65-F5344CB8AC3E}">
        <p14:creationId xmlns:p14="http://schemas.microsoft.com/office/powerpoint/2010/main" val="3825983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solidFill>
            <a:schemeClr val="accent1">
              <a:lumMod val="20000"/>
              <a:lumOff val="80000"/>
            </a:schemeClr>
          </a:solidFill>
        </p:spPr>
        <p:txBody>
          <a:bodyPr/>
          <a:lstStyle/>
          <a:p>
            <a:pPr algn="ctr"/>
            <a:r>
              <a:rPr lang="tr-TR" dirty="0">
                <a:latin typeface="Times New Roman" panose="02020603050405020304" pitchFamily="18" charset="0"/>
                <a:cs typeface="Times New Roman" panose="02020603050405020304" pitchFamily="18" charset="0"/>
              </a:rPr>
              <a:t>PARAMETRİK OLMAYAN TESTLER</a:t>
            </a:r>
          </a:p>
        </p:txBody>
      </p:sp>
      <p:sp>
        <p:nvSpPr>
          <p:cNvPr id="3" name="Alt Başlık 2"/>
          <p:cNvSpPr>
            <a:spLocks noGrp="1"/>
          </p:cNvSpPr>
          <p:nvPr>
            <p:ph type="subTitle" idx="1"/>
          </p:nvPr>
        </p:nvSpPr>
        <p:spPr/>
        <p:txBody>
          <a:bodyPr/>
          <a:lstStyle/>
          <a:p>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66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69324" y="1391935"/>
            <a:ext cx="7159060" cy="4662815"/>
          </a:xfrm>
          <a:prstGeom prst="rect">
            <a:avLst/>
          </a:prstGeom>
        </p:spPr>
        <p:txBody>
          <a:bodyPr wrap="square">
            <a:spAutoFit/>
          </a:bodyPr>
          <a:lstStyle/>
          <a:p>
            <a:pPr>
              <a:lnSpc>
                <a:spcPct val="150000"/>
              </a:lnSpc>
            </a:pPr>
            <a:r>
              <a:rPr lang="tr-TR" sz="1350" dirty="0">
                <a:latin typeface="Times New Roman" panose="02020603050405020304" pitchFamily="18" charset="0"/>
                <a:cs typeface="Times New Roman" panose="02020603050405020304" pitchFamily="18" charset="0"/>
              </a:rPr>
              <a:t>	Uygun analiz türünü seçebilmek için öncelikle verilerin özelliklerinin belirlenmesi gerekecektir. İstatistiksel analiz yapmanın ilk şartı verilerin tesadüfi (yansız) olarak seçilmiş olmasıdır. </a:t>
            </a:r>
          </a:p>
          <a:p>
            <a:pPr>
              <a:lnSpc>
                <a:spcPct val="150000"/>
              </a:lnSpc>
            </a:pPr>
            <a:endParaRPr lang="tr-TR" sz="1350" dirty="0">
              <a:latin typeface="Times New Roman" panose="02020603050405020304" pitchFamily="18" charset="0"/>
              <a:cs typeface="Times New Roman" panose="02020603050405020304" pitchFamily="18" charset="0"/>
            </a:endParaRPr>
          </a:p>
          <a:p>
            <a:pPr>
              <a:lnSpc>
                <a:spcPct val="150000"/>
              </a:lnSpc>
            </a:pPr>
            <a:r>
              <a:rPr lang="tr-TR" sz="1350" dirty="0">
                <a:latin typeface="Times New Roman" panose="02020603050405020304" pitchFamily="18" charset="0"/>
                <a:cs typeface="Times New Roman" panose="02020603050405020304" pitchFamily="18" charset="0"/>
              </a:rPr>
              <a:t>	Veriler ister parametrik ister parametrik olmayan özellikte olsun mutlaka tesadüfi olarak seçilmelidir. </a:t>
            </a:r>
          </a:p>
          <a:p>
            <a:pPr>
              <a:lnSpc>
                <a:spcPct val="150000"/>
              </a:lnSpc>
            </a:pPr>
            <a:endParaRPr lang="tr-TR" sz="1350" dirty="0">
              <a:latin typeface="Times New Roman" panose="02020603050405020304" pitchFamily="18" charset="0"/>
              <a:cs typeface="Times New Roman" panose="02020603050405020304" pitchFamily="18" charset="0"/>
            </a:endParaRPr>
          </a:p>
          <a:p>
            <a:pPr algn="just">
              <a:lnSpc>
                <a:spcPct val="150000"/>
              </a:lnSpc>
            </a:pPr>
            <a:r>
              <a:rPr lang="tr-TR" sz="1350" dirty="0">
                <a:latin typeface="Times New Roman" panose="02020603050405020304" pitchFamily="18" charset="0"/>
                <a:cs typeface="Times New Roman" panose="02020603050405020304" pitchFamily="18" charset="0"/>
              </a:rPr>
              <a:t>	Verilerin seçiminde (örneklemin oluşturulması) yapılacak bir hata hangi analiz yöntemi kullanılırsa kullanılsın sonuçların yanlı ve değersiz olmasına yol açacaktır. Bu şart sağlandıktan sonra ilk bakılacak kriter örneklem büyüklüğü olacaktır. </a:t>
            </a:r>
          </a:p>
          <a:p>
            <a:pPr algn="just">
              <a:lnSpc>
                <a:spcPct val="150000"/>
              </a:lnSpc>
            </a:pPr>
            <a:r>
              <a:rPr lang="tr-TR" sz="1350" dirty="0">
                <a:latin typeface="Times New Roman" panose="02020603050405020304" pitchFamily="18" charset="0"/>
                <a:cs typeface="Times New Roman" panose="02020603050405020304" pitchFamily="18" charset="0"/>
              </a:rPr>
              <a:t>	Eğer örneklem büyüklüğü 30’dan az ise parametrik olmayan yöntemlerin kullanılması gerekmektedir. Bu durumda veri setinin diğer kriterleri karşılayıp karşılamadığını incelemeye gerek kalmaz. Eğer veri seti 30’dan büyük ise her bir faktörün normal dağılıma sahip olup olmadığı ve verilerin homojen dağılıp dağılmadığı incelenmelidir. </a:t>
            </a:r>
          </a:p>
          <a:p>
            <a:endParaRPr lang="tr-TR" sz="1350" dirty="0"/>
          </a:p>
        </p:txBody>
      </p:sp>
    </p:spTree>
    <p:extLst>
      <p:ext uri="{BB962C8B-B14F-4D97-AF65-F5344CB8AC3E}">
        <p14:creationId xmlns:p14="http://schemas.microsoft.com/office/powerpoint/2010/main" val="4094117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65916" y="2196330"/>
            <a:ext cx="6918452" cy="1613134"/>
          </a:xfrm>
          <a:prstGeom prst="rect">
            <a:avLst/>
          </a:prstGeom>
        </p:spPr>
        <p:txBody>
          <a:bodyPr wrap="square">
            <a:spAutoFit/>
          </a:bodyPr>
          <a:lstStyle/>
          <a:p>
            <a:pPr>
              <a:lnSpc>
                <a:spcPct val="150000"/>
              </a:lnSpc>
            </a:pPr>
            <a:r>
              <a:rPr lang="tr-TR" sz="1350" dirty="0">
                <a:latin typeface="Times New Roman" panose="02020603050405020304" pitchFamily="18" charset="0"/>
                <a:cs typeface="Times New Roman" panose="02020603050405020304" pitchFamily="18" charset="0"/>
              </a:rPr>
              <a:t>	Eğer verileriniz normal dağılım özellikleri gösteriyorsa, homojense, örneklem büyüklüğü 20’nin üzerindeyse, incelediğiniz bağımlı değişken aralık (</a:t>
            </a:r>
            <a:r>
              <a:rPr lang="tr-TR" sz="1350" dirty="0" err="1">
                <a:latin typeface="Times New Roman" panose="02020603050405020304" pitchFamily="18" charset="0"/>
                <a:cs typeface="Times New Roman" panose="02020603050405020304" pitchFamily="18" charset="0"/>
              </a:rPr>
              <a:t>interval</a:t>
            </a:r>
            <a:r>
              <a:rPr lang="tr-TR" sz="1350" dirty="0">
                <a:latin typeface="Times New Roman" panose="02020603050405020304" pitchFamily="18" charset="0"/>
                <a:cs typeface="Times New Roman" panose="02020603050405020304" pitchFamily="18" charset="0"/>
              </a:rPr>
              <a:t>) yada oran (</a:t>
            </a:r>
            <a:r>
              <a:rPr lang="tr-TR" sz="1350" dirty="0" err="1">
                <a:latin typeface="Times New Roman" panose="02020603050405020304" pitchFamily="18" charset="0"/>
                <a:cs typeface="Times New Roman" panose="02020603050405020304" pitchFamily="18" charset="0"/>
              </a:rPr>
              <a:t>ratio</a:t>
            </a:r>
            <a:r>
              <a:rPr lang="tr-TR" sz="1350" dirty="0">
                <a:latin typeface="Times New Roman" panose="02020603050405020304" pitchFamily="18" charset="0"/>
                <a:cs typeface="Times New Roman" panose="02020603050405020304" pitchFamily="18" charset="0"/>
              </a:rPr>
              <a:t>) ölçeğine (</a:t>
            </a:r>
            <a:r>
              <a:rPr lang="tr-TR" sz="1350" dirty="0" err="1">
                <a:latin typeface="Times New Roman" panose="02020603050405020304" pitchFamily="18" charset="0"/>
                <a:cs typeface="Times New Roman" panose="02020603050405020304" pitchFamily="18" charset="0"/>
              </a:rPr>
              <a:t>SPSS’de</a:t>
            </a:r>
            <a:r>
              <a:rPr lang="tr-TR" sz="1350" dirty="0">
                <a:latin typeface="Times New Roman" panose="02020603050405020304" pitchFamily="18" charset="0"/>
                <a:cs typeface="Times New Roman" panose="02020603050405020304" pitchFamily="18" charset="0"/>
              </a:rPr>
              <a:t> bu iki ölçek</a:t>
            </a:r>
            <a:r>
              <a:rPr lang="tr-TR" sz="1350" i="1" dirty="0">
                <a:latin typeface="Times New Roman" panose="02020603050405020304" pitchFamily="18" charset="0"/>
                <a:cs typeface="Times New Roman" panose="02020603050405020304" pitchFamily="18" charset="0"/>
              </a:rPr>
              <a:t> </a:t>
            </a:r>
            <a:r>
              <a:rPr lang="tr-TR" sz="1350" i="1" dirty="0" err="1">
                <a:latin typeface="Times New Roman" panose="02020603050405020304" pitchFamily="18" charset="0"/>
                <a:cs typeface="Times New Roman" panose="02020603050405020304" pitchFamily="18" charset="0"/>
              </a:rPr>
              <a:t>Scale</a:t>
            </a:r>
            <a:r>
              <a:rPr lang="tr-TR" sz="1350" i="1" dirty="0">
                <a:latin typeface="Times New Roman" panose="02020603050405020304" pitchFamily="18" charset="0"/>
                <a:cs typeface="Times New Roman" panose="02020603050405020304" pitchFamily="18" charset="0"/>
              </a:rPr>
              <a:t> </a:t>
            </a:r>
            <a:r>
              <a:rPr lang="tr-TR" sz="1350" dirty="0">
                <a:latin typeface="Times New Roman" panose="02020603050405020304" pitchFamily="18" charset="0"/>
                <a:cs typeface="Times New Roman" panose="02020603050405020304" pitchFamily="18" charset="0"/>
              </a:rPr>
              <a:t>olarak adlandırılır) uygunsa parametrik test yöntemleri kullanılır. Ancak verileriniz bu özelliklerden herhangi birini karşılamıyorsa parametrik olmayan analiz yöntemlerini kullanmanız gerekecek. </a:t>
            </a:r>
          </a:p>
        </p:txBody>
      </p:sp>
    </p:spTree>
    <p:extLst>
      <p:ext uri="{BB962C8B-B14F-4D97-AF65-F5344CB8AC3E}">
        <p14:creationId xmlns:p14="http://schemas.microsoft.com/office/powerpoint/2010/main" val="162180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92052" y="1204660"/>
            <a:ext cx="7164324" cy="1301510"/>
          </a:xfrm>
          <a:prstGeom prst="rect">
            <a:avLst/>
          </a:prstGeom>
        </p:spPr>
        <p:txBody>
          <a:bodyPr wrap="square">
            <a:spAutoFit/>
          </a:bodyPr>
          <a:lstStyle/>
          <a:p>
            <a:pPr>
              <a:lnSpc>
                <a:spcPct val="150000"/>
              </a:lnSpc>
            </a:pPr>
            <a:r>
              <a:rPr lang="tr-TR" sz="1350" dirty="0"/>
              <a:t>	</a:t>
            </a:r>
            <a:r>
              <a:rPr lang="tr-TR" sz="1350" dirty="0">
                <a:latin typeface="Times New Roman" panose="02020603050405020304" pitchFamily="18" charset="0"/>
                <a:cs typeface="Times New Roman" panose="02020603050405020304" pitchFamily="18" charset="0"/>
              </a:rPr>
              <a:t>SPSS programında </a:t>
            </a:r>
            <a:r>
              <a:rPr lang="tr-TR" sz="1350" i="1" dirty="0" err="1">
                <a:latin typeface="Times New Roman" panose="02020603050405020304" pitchFamily="18" charset="0"/>
                <a:cs typeface="Times New Roman" panose="02020603050405020304" pitchFamily="18" charset="0"/>
              </a:rPr>
              <a:t>Analyze</a:t>
            </a:r>
            <a:r>
              <a:rPr lang="tr-TR" sz="1350" i="1" dirty="0">
                <a:latin typeface="Times New Roman" panose="02020603050405020304" pitchFamily="18" charset="0"/>
                <a:cs typeface="Times New Roman" panose="02020603050405020304" pitchFamily="18" charset="0"/>
              </a:rPr>
              <a:t> </a:t>
            </a:r>
            <a:r>
              <a:rPr lang="tr-TR" sz="1350" dirty="0">
                <a:latin typeface="Times New Roman" panose="02020603050405020304" pitchFamily="18" charset="0"/>
                <a:cs typeface="Times New Roman" panose="02020603050405020304" pitchFamily="18" charset="0"/>
              </a:rPr>
              <a:t>menüsünün bir alt menüsü olan </a:t>
            </a:r>
            <a:r>
              <a:rPr lang="tr-TR" sz="1350" i="1" dirty="0" err="1">
                <a:latin typeface="Times New Roman" panose="02020603050405020304" pitchFamily="18" charset="0"/>
                <a:cs typeface="Times New Roman" panose="02020603050405020304" pitchFamily="18" charset="0"/>
              </a:rPr>
              <a:t>Nonparametric</a:t>
            </a:r>
            <a:r>
              <a:rPr lang="tr-TR" sz="1350" i="1" dirty="0">
                <a:latin typeface="Times New Roman" panose="02020603050405020304" pitchFamily="18" charset="0"/>
                <a:cs typeface="Times New Roman" panose="02020603050405020304" pitchFamily="18" charset="0"/>
              </a:rPr>
              <a:t> </a:t>
            </a:r>
            <a:r>
              <a:rPr lang="tr-TR" sz="1350" i="1" dirty="0" err="1">
                <a:latin typeface="Times New Roman" panose="02020603050405020304" pitchFamily="18" charset="0"/>
                <a:cs typeface="Times New Roman" panose="02020603050405020304" pitchFamily="18" charset="0"/>
              </a:rPr>
              <a:t>Tests</a:t>
            </a:r>
            <a:r>
              <a:rPr lang="tr-TR" sz="1350" i="1" dirty="0">
                <a:latin typeface="Times New Roman" panose="02020603050405020304" pitchFamily="18" charset="0"/>
                <a:cs typeface="Times New Roman" panose="02020603050405020304" pitchFamily="18" charset="0"/>
              </a:rPr>
              <a:t> </a:t>
            </a:r>
            <a:r>
              <a:rPr lang="tr-TR" sz="1350" dirty="0">
                <a:latin typeface="Times New Roman" panose="02020603050405020304" pitchFamily="18" charset="0"/>
                <a:cs typeface="Times New Roman" panose="02020603050405020304" pitchFamily="18" charset="0"/>
              </a:rPr>
              <a:t>ile tek örneklem (</a:t>
            </a:r>
            <a:r>
              <a:rPr lang="tr-TR" sz="1350" i="1" dirty="0">
                <a:latin typeface="Times New Roman" panose="02020603050405020304" pitchFamily="18" charset="0"/>
                <a:cs typeface="Times New Roman" panose="02020603050405020304" pitchFamily="18" charset="0"/>
              </a:rPr>
              <a:t>1-Sample K-S</a:t>
            </a:r>
            <a:r>
              <a:rPr lang="tr-TR" sz="1350" dirty="0">
                <a:latin typeface="Times New Roman" panose="02020603050405020304" pitchFamily="18" charset="0"/>
                <a:cs typeface="Times New Roman" panose="02020603050405020304" pitchFamily="18" charset="0"/>
              </a:rPr>
              <a:t>), iki bağımsız örneklem (</a:t>
            </a:r>
            <a:r>
              <a:rPr lang="tr-TR" sz="1350" i="1" dirty="0">
                <a:latin typeface="Times New Roman" panose="02020603050405020304" pitchFamily="18" charset="0"/>
                <a:cs typeface="Times New Roman" panose="02020603050405020304" pitchFamily="18" charset="0"/>
              </a:rPr>
              <a:t>2 </a:t>
            </a:r>
            <a:r>
              <a:rPr lang="tr-TR" sz="1350" i="1" dirty="0" err="1">
                <a:latin typeface="Times New Roman" panose="02020603050405020304" pitchFamily="18" charset="0"/>
                <a:cs typeface="Times New Roman" panose="02020603050405020304" pitchFamily="18" charset="0"/>
              </a:rPr>
              <a:t>Independent</a:t>
            </a:r>
            <a:r>
              <a:rPr lang="tr-TR" sz="1350" i="1" dirty="0">
                <a:latin typeface="Times New Roman" panose="02020603050405020304" pitchFamily="18" charset="0"/>
                <a:cs typeface="Times New Roman" panose="02020603050405020304" pitchFamily="18" charset="0"/>
              </a:rPr>
              <a:t> </a:t>
            </a:r>
            <a:r>
              <a:rPr lang="tr-TR" sz="1350" i="1" dirty="0" err="1">
                <a:latin typeface="Times New Roman" panose="02020603050405020304" pitchFamily="18" charset="0"/>
                <a:cs typeface="Times New Roman" panose="02020603050405020304" pitchFamily="18" charset="0"/>
              </a:rPr>
              <a:t>Samples</a:t>
            </a:r>
            <a:r>
              <a:rPr lang="tr-TR" sz="1350" dirty="0">
                <a:latin typeface="Times New Roman" panose="02020603050405020304" pitchFamily="18" charset="0"/>
                <a:cs typeface="Times New Roman" panose="02020603050405020304" pitchFamily="18" charset="0"/>
              </a:rPr>
              <a:t>), k bağımsız örneklem (</a:t>
            </a:r>
            <a:r>
              <a:rPr lang="tr-TR" sz="1350" i="1" dirty="0">
                <a:latin typeface="Times New Roman" panose="02020603050405020304" pitchFamily="18" charset="0"/>
                <a:cs typeface="Times New Roman" panose="02020603050405020304" pitchFamily="18" charset="0"/>
              </a:rPr>
              <a:t>K </a:t>
            </a:r>
            <a:r>
              <a:rPr lang="tr-TR" sz="1350" i="1" dirty="0" err="1">
                <a:latin typeface="Times New Roman" panose="02020603050405020304" pitchFamily="18" charset="0"/>
                <a:cs typeface="Times New Roman" panose="02020603050405020304" pitchFamily="18" charset="0"/>
              </a:rPr>
              <a:t>Independent</a:t>
            </a:r>
            <a:r>
              <a:rPr lang="tr-TR" sz="1350" i="1" dirty="0">
                <a:latin typeface="Times New Roman" panose="02020603050405020304" pitchFamily="18" charset="0"/>
                <a:cs typeface="Times New Roman" panose="02020603050405020304" pitchFamily="18" charset="0"/>
              </a:rPr>
              <a:t> </a:t>
            </a:r>
            <a:r>
              <a:rPr lang="tr-TR" sz="1350" i="1" dirty="0" err="1">
                <a:latin typeface="Times New Roman" panose="02020603050405020304" pitchFamily="18" charset="0"/>
                <a:cs typeface="Times New Roman" panose="02020603050405020304" pitchFamily="18" charset="0"/>
              </a:rPr>
              <a:t>Samples</a:t>
            </a:r>
            <a:r>
              <a:rPr lang="tr-TR" sz="1350" dirty="0">
                <a:latin typeface="Times New Roman" panose="02020603050405020304" pitchFamily="18" charset="0"/>
                <a:cs typeface="Times New Roman" panose="02020603050405020304" pitchFamily="18" charset="0"/>
              </a:rPr>
              <a:t>), iki bağımlı (</a:t>
            </a:r>
            <a:r>
              <a:rPr lang="tr-TR" sz="1350" i="1" dirty="0">
                <a:latin typeface="Times New Roman" panose="02020603050405020304" pitchFamily="18" charset="0"/>
                <a:cs typeface="Times New Roman" panose="02020603050405020304" pitchFamily="18" charset="0"/>
              </a:rPr>
              <a:t>2 </a:t>
            </a:r>
            <a:r>
              <a:rPr lang="tr-TR" sz="1350" i="1" dirty="0" err="1">
                <a:latin typeface="Times New Roman" panose="02020603050405020304" pitchFamily="18" charset="0"/>
                <a:cs typeface="Times New Roman" panose="02020603050405020304" pitchFamily="18" charset="0"/>
              </a:rPr>
              <a:t>Related</a:t>
            </a:r>
            <a:r>
              <a:rPr lang="tr-TR" sz="1350" i="1" dirty="0">
                <a:latin typeface="Times New Roman" panose="02020603050405020304" pitchFamily="18" charset="0"/>
                <a:cs typeface="Times New Roman" panose="02020603050405020304" pitchFamily="18" charset="0"/>
              </a:rPr>
              <a:t> </a:t>
            </a:r>
            <a:r>
              <a:rPr lang="tr-TR" sz="1350" i="1" dirty="0" err="1">
                <a:latin typeface="Times New Roman" panose="02020603050405020304" pitchFamily="18" charset="0"/>
                <a:cs typeface="Times New Roman" panose="02020603050405020304" pitchFamily="18" charset="0"/>
              </a:rPr>
              <a:t>Samples</a:t>
            </a:r>
            <a:r>
              <a:rPr lang="tr-TR" sz="1350" dirty="0">
                <a:latin typeface="Times New Roman" panose="02020603050405020304" pitchFamily="18" charset="0"/>
                <a:cs typeface="Times New Roman" panose="02020603050405020304" pitchFamily="18" charset="0"/>
              </a:rPr>
              <a:t>) veya k bağımlı örneklem (</a:t>
            </a:r>
            <a:r>
              <a:rPr lang="tr-TR" sz="1350" i="1" dirty="0">
                <a:latin typeface="Times New Roman" panose="02020603050405020304" pitchFamily="18" charset="0"/>
                <a:cs typeface="Times New Roman" panose="02020603050405020304" pitchFamily="18" charset="0"/>
              </a:rPr>
              <a:t>K </a:t>
            </a:r>
            <a:r>
              <a:rPr lang="tr-TR" sz="1350" i="1" dirty="0" err="1">
                <a:latin typeface="Times New Roman" panose="02020603050405020304" pitchFamily="18" charset="0"/>
                <a:cs typeface="Times New Roman" panose="02020603050405020304" pitchFamily="18" charset="0"/>
              </a:rPr>
              <a:t>Related</a:t>
            </a:r>
            <a:r>
              <a:rPr lang="tr-TR" sz="1350" i="1" dirty="0">
                <a:latin typeface="Times New Roman" panose="02020603050405020304" pitchFamily="18" charset="0"/>
                <a:cs typeface="Times New Roman" panose="02020603050405020304" pitchFamily="18" charset="0"/>
              </a:rPr>
              <a:t> </a:t>
            </a:r>
            <a:r>
              <a:rPr lang="tr-TR" sz="1350" i="1" dirty="0" err="1">
                <a:latin typeface="Times New Roman" panose="02020603050405020304" pitchFamily="18" charset="0"/>
                <a:cs typeface="Times New Roman" panose="02020603050405020304" pitchFamily="18" charset="0"/>
              </a:rPr>
              <a:t>Samples</a:t>
            </a:r>
            <a:r>
              <a:rPr lang="tr-TR" sz="1350" dirty="0">
                <a:latin typeface="Times New Roman" panose="02020603050405020304" pitchFamily="18" charset="0"/>
                <a:cs typeface="Times New Roman" panose="02020603050405020304" pitchFamily="18" charset="0"/>
              </a:rPr>
              <a:t>) verilerine parametrik olmayan testler uygulanır. </a:t>
            </a:r>
          </a:p>
        </p:txBody>
      </p:sp>
      <p:pic>
        <p:nvPicPr>
          <p:cNvPr id="3" name="Resim 2"/>
          <p:cNvPicPr>
            <a:picLocks noChangeAspect="1"/>
          </p:cNvPicPr>
          <p:nvPr/>
        </p:nvPicPr>
        <p:blipFill>
          <a:blip r:embed="rId2"/>
          <a:stretch>
            <a:fillRect/>
          </a:stretch>
        </p:blipFill>
        <p:spPr>
          <a:xfrm>
            <a:off x="2572303" y="2902174"/>
            <a:ext cx="2650331" cy="2886075"/>
          </a:xfrm>
          <a:prstGeom prst="rect">
            <a:avLst/>
          </a:prstGeom>
        </p:spPr>
      </p:pic>
    </p:spTree>
    <p:extLst>
      <p:ext uri="{BB962C8B-B14F-4D97-AF65-F5344CB8AC3E}">
        <p14:creationId xmlns:p14="http://schemas.microsoft.com/office/powerpoint/2010/main" val="2139442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5234" y="1657330"/>
            <a:ext cx="7187166" cy="2236381"/>
          </a:xfrm>
          <a:prstGeom prst="rect">
            <a:avLst/>
          </a:prstGeom>
        </p:spPr>
        <p:txBody>
          <a:bodyPr wrap="square">
            <a:spAutoFit/>
          </a:bodyPr>
          <a:lstStyle/>
          <a:p>
            <a:pPr>
              <a:lnSpc>
                <a:spcPct val="150000"/>
              </a:lnSpc>
            </a:pPr>
            <a:r>
              <a:rPr lang="tr-TR" sz="1350" dirty="0"/>
              <a:t>	</a:t>
            </a:r>
            <a:r>
              <a:rPr lang="tr-TR" sz="1350" dirty="0">
                <a:latin typeface="Times New Roman" panose="02020603050405020304" pitchFamily="18" charset="0"/>
                <a:cs typeface="Times New Roman" panose="02020603050405020304" pitchFamily="18" charset="0"/>
              </a:rPr>
              <a:t>Verilerin analizinde; anlamlılık düzeyinin p&lt;.05 bulunduğu takdirde </a:t>
            </a:r>
            <a:r>
              <a:rPr lang="tr-TR" sz="1350" dirty="0" err="1">
                <a:latin typeface="Times New Roman" panose="02020603050405020304" pitchFamily="18" charset="0"/>
                <a:cs typeface="Times New Roman" panose="02020603050405020304" pitchFamily="18" charset="0"/>
              </a:rPr>
              <a:t>varyans</a:t>
            </a:r>
            <a:r>
              <a:rPr lang="tr-TR" sz="1350" dirty="0">
                <a:latin typeface="Times New Roman" panose="02020603050405020304" pitchFamily="18" charset="0"/>
                <a:cs typeface="Times New Roman" panose="02020603050405020304" pitchFamily="18" charset="0"/>
              </a:rPr>
              <a:t> analizi yerine </a:t>
            </a:r>
            <a:r>
              <a:rPr lang="tr-TR" sz="1350" dirty="0" err="1">
                <a:latin typeface="Times New Roman" panose="02020603050405020304" pitchFamily="18" charset="0"/>
                <a:cs typeface="Times New Roman" panose="02020603050405020304" pitchFamily="18" charset="0"/>
              </a:rPr>
              <a:t>non</a:t>
            </a:r>
            <a:r>
              <a:rPr lang="tr-TR" sz="1350" dirty="0">
                <a:latin typeface="Times New Roman" panose="02020603050405020304" pitchFamily="18" charset="0"/>
                <a:cs typeface="Times New Roman" panose="02020603050405020304" pitchFamily="18" charset="0"/>
              </a:rPr>
              <a:t>-parametrik testlerden </a:t>
            </a:r>
            <a:r>
              <a:rPr lang="tr-TR" sz="1350" dirty="0" err="1">
                <a:latin typeface="Times New Roman" panose="02020603050405020304" pitchFamily="18" charset="0"/>
                <a:cs typeface="Times New Roman" panose="02020603050405020304" pitchFamily="18" charset="0"/>
              </a:rPr>
              <a:t>Kruskal</a:t>
            </a:r>
            <a:r>
              <a:rPr lang="tr-TR" sz="1350" dirty="0">
                <a:latin typeface="Times New Roman" panose="02020603050405020304" pitchFamily="18" charset="0"/>
                <a:cs typeface="Times New Roman" panose="02020603050405020304" pitchFamily="18" charset="0"/>
              </a:rPr>
              <a:t>-Wallis testi, t testi yerine Mann </a:t>
            </a:r>
            <a:r>
              <a:rPr lang="tr-TR" sz="1350" dirty="0" err="1">
                <a:latin typeface="Times New Roman" panose="02020603050405020304" pitchFamily="18" charset="0"/>
                <a:cs typeface="Times New Roman" panose="02020603050405020304" pitchFamily="18" charset="0"/>
              </a:rPr>
              <a:t>Whitney</a:t>
            </a:r>
            <a:r>
              <a:rPr lang="tr-TR" sz="1350" dirty="0">
                <a:latin typeface="Times New Roman" panose="02020603050405020304" pitchFamily="18" charset="0"/>
                <a:cs typeface="Times New Roman" panose="02020603050405020304" pitchFamily="18" charset="0"/>
              </a:rPr>
              <a:t> U testi uygulanır. </a:t>
            </a:r>
          </a:p>
          <a:p>
            <a:pPr>
              <a:lnSpc>
                <a:spcPct val="150000"/>
              </a:lnSpc>
            </a:pPr>
            <a:r>
              <a:rPr lang="tr-TR" sz="1350" dirty="0">
                <a:latin typeface="Times New Roman" panose="02020603050405020304" pitchFamily="18" charset="0"/>
                <a:cs typeface="Times New Roman" panose="02020603050405020304" pitchFamily="18" charset="0"/>
              </a:rPr>
              <a:t>	Anlamlılık düzeyini p&gt;.05 bulunduğu takdirde ise parametrik testlerden tek yönlü </a:t>
            </a:r>
            <a:r>
              <a:rPr lang="tr-TR" sz="1350" dirty="0" err="1">
                <a:latin typeface="Times New Roman" panose="02020603050405020304" pitchFamily="18" charset="0"/>
                <a:cs typeface="Times New Roman" panose="02020603050405020304" pitchFamily="18" charset="0"/>
              </a:rPr>
              <a:t>varyans</a:t>
            </a:r>
            <a:r>
              <a:rPr lang="tr-TR" sz="1350" dirty="0">
                <a:latin typeface="Times New Roman" panose="02020603050405020304" pitchFamily="18" charset="0"/>
                <a:cs typeface="Times New Roman" panose="02020603050405020304" pitchFamily="18" charset="0"/>
              </a:rPr>
              <a:t> analizi ve t testi uygulanır. Gruplar arası farkı saptayabilmek için de TUKEY testi kullanılır. </a:t>
            </a:r>
          </a:p>
          <a:p>
            <a:pPr>
              <a:lnSpc>
                <a:spcPct val="150000"/>
              </a:lnSpc>
            </a:pPr>
            <a:r>
              <a:rPr lang="tr-TR" sz="1350" dirty="0">
                <a:latin typeface="Times New Roman" panose="02020603050405020304" pitchFamily="18" charset="0"/>
                <a:cs typeface="Times New Roman" panose="02020603050405020304" pitchFamily="18" charset="0"/>
              </a:rPr>
              <a:t>	Uygulanan 3 ölçek arasındaki ilişkiyi belirlemek amacıyla korelasyon analizi uygulanır. Bu uygulama da ise parametrik olanlar için </a:t>
            </a:r>
            <a:r>
              <a:rPr lang="tr-TR" sz="1350" dirty="0" err="1">
                <a:latin typeface="Times New Roman" panose="02020603050405020304" pitchFamily="18" charset="0"/>
                <a:cs typeface="Times New Roman" panose="02020603050405020304" pitchFamily="18" charset="0"/>
              </a:rPr>
              <a:t>Pearson</a:t>
            </a:r>
            <a:r>
              <a:rPr lang="tr-TR" sz="1350" dirty="0">
                <a:latin typeface="Times New Roman" panose="02020603050405020304" pitchFamily="18" charset="0"/>
                <a:cs typeface="Times New Roman" panose="02020603050405020304" pitchFamily="18" charset="0"/>
              </a:rPr>
              <a:t> Momentler Çarpımı Korelasyonu, parametrik olmayanlar için ise </a:t>
            </a:r>
            <a:r>
              <a:rPr lang="tr-TR" sz="1350" dirty="0" err="1">
                <a:latin typeface="Times New Roman" panose="02020603050405020304" pitchFamily="18" charset="0"/>
                <a:cs typeface="Times New Roman" panose="02020603050405020304" pitchFamily="18" charset="0"/>
              </a:rPr>
              <a:t>Spearman</a:t>
            </a:r>
            <a:r>
              <a:rPr lang="tr-TR" sz="1350" dirty="0">
                <a:latin typeface="Times New Roman" panose="02020603050405020304" pitchFamily="18" charset="0"/>
                <a:cs typeface="Times New Roman" panose="02020603050405020304" pitchFamily="18" charset="0"/>
              </a:rPr>
              <a:t> Korelasyon analizi kullanılır. </a:t>
            </a:r>
          </a:p>
        </p:txBody>
      </p:sp>
    </p:spTree>
    <p:extLst>
      <p:ext uri="{BB962C8B-B14F-4D97-AF65-F5344CB8AC3E}">
        <p14:creationId xmlns:p14="http://schemas.microsoft.com/office/powerpoint/2010/main" val="381035694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175</TotalTime>
  <Words>354</Words>
  <Application>Microsoft Office PowerPoint</Application>
  <PresentationFormat>Ekran Gösterisi (4:3)</PresentationFormat>
  <Paragraphs>29</Paragraphs>
  <Slides>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7</vt:i4>
      </vt:variant>
    </vt:vector>
  </HeadingPairs>
  <TitlesOfParts>
    <vt:vector size="12" baseType="lpstr">
      <vt:lpstr>Arial</vt:lpstr>
      <vt:lpstr>Calibri</vt:lpstr>
      <vt:lpstr>Calibri Light</vt:lpstr>
      <vt:lpstr>Times New Roman</vt:lpstr>
      <vt:lpstr>Office Teması</vt:lpstr>
      <vt:lpstr>PowerPoint Sunusu</vt:lpstr>
      <vt:lpstr>PowerPoint Sunusu</vt:lpstr>
      <vt:lpstr>PARAMETRİK OLMAYAN TESTLER</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İSTATİSTİK NEDİR?</dc:title>
  <dc:creator>Semanur</dc:creator>
  <cp:lastModifiedBy>CASPER</cp:lastModifiedBy>
  <cp:revision>82</cp:revision>
  <dcterms:created xsi:type="dcterms:W3CDTF">2018-10-07T17:20:59Z</dcterms:created>
  <dcterms:modified xsi:type="dcterms:W3CDTF">2020-11-24T11:16:54Z</dcterms:modified>
</cp:coreProperties>
</file>